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Old Standard TT" panose="020B0604020202020204" charset="0"/>
      <p:regular r:id="rId30"/>
      <p:bold r:id="rId31"/>
      <p:italic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Alegrey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746DB-9E41-4423-8D72-A0AA5A6ADBF8}">
  <a:tblStyle styleId="{89E746DB-9E41-4423-8D72-A0AA5A6ADB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110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889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55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Advanced RFID based Smart LBMS with Security and Surveillance for Modern Large size Libraries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72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296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6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03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29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0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56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9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38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75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58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458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15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122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2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731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42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Reduces Staff stress and increases management efficiency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help prevent theft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Fastest, easiest, most efficient way to track, locate &amp; manage library materials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Efficient Book circulation &amp; management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 inventory tracking in minutes instead of hours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 books can be read simultaneously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Unique ID of the RFID tag prevents counterfeiting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material handling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Faster Check-in / Check-out</a:t>
            </a:r>
          </a:p>
          <a:p>
            <a:pPr marL="457200" lvl="0" indent="-3048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Longevity of Tags – Shelf life equivalent to the Book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78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88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 RFID implementation for Small and Medium Libraries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9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7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900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Advanced RFID based Library Management System for Medium sized Libraries</a:t>
            </a:r>
          </a:p>
        </p:txBody>
      </p:sp>
    </p:spTree>
    <p:extLst>
      <p:ext uri="{BB962C8B-B14F-4D97-AF65-F5344CB8AC3E}">
        <p14:creationId xmlns:p14="http://schemas.microsoft.com/office/powerpoint/2010/main" val="175940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tandard_Book_Numb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en.wikipedia.org/wiki/International_Standard_Book_Number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jareeie.com/upload/2015/april/17A_087_Annaraman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opedia.com/TERM/S/screen_flick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574246" y="1771595"/>
            <a:ext cx="8118600" cy="115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 dirty="0"/>
              <a:t>Submitted by:</a:t>
            </a:r>
            <a:r>
              <a:rPr lang="en" u="sng" dirty="0"/>
              <a:t/>
            </a:r>
            <a:br>
              <a:rPr lang="en" u="sng" dirty="0"/>
            </a:br>
            <a:r>
              <a:rPr lang="en" sz="2400" dirty="0"/>
              <a:t>1.Shivakant Dubey(2sd13cs107)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400" dirty="0"/>
              <a:t>                     2.Sanu Prince(2sd13cs102)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216200"/>
            <a:ext cx="8520600" cy="41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(6th Semester)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Under Guidance of: </a:t>
            </a:r>
            <a:r>
              <a:rPr lang="en" sz="2400" u="sng"/>
              <a:t>Prof. Mayur Patil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0" y="722750"/>
            <a:ext cx="8998200" cy="4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rgbClr val="82FFFF"/>
                </a:solidFill>
              </a:rPr>
              <a:t>   	</a:t>
            </a:r>
            <a:r>
              <a:rPr lang="en" sz="3000">
                <a:solidFill>
                  <a:srgbClr val="82FFFF"/>
                </a:solidFill>
              </a:rPr>
              <a:t>	</a:t>
            </a:r>
            <a:r>
              <a:rPr lang="en" sz="3000">
                <a:solidFill>
                  <a:srgbClr val="82FFFF"/>
                </a:solidFill>
              </a:rPr>
              <a:t> </a:t>
            </a:r>
            <a:r>
              <a:rPr lang="en" sz="3000" smtClean="0">
                <a:solidFill>
                  <a:srgbClr val="82FFFF"/>
                </a:solidFill>
              </a:rPr>
              <a:t>         </a:t>
            </a:r>
            <a:r>
              <a:rPr lang="en" sz="3000" i="1" u="sng" smtClean="0"/>
              <a:t>Presentation </a:t>
            </a:r>
            <a:r>
              <a:rPr lang="en" sz="3000" i="1" u="sng" dirty="0"/>
              <a:t>On: </a:t>
            </a:r>
          </a:p>
          <a:p>
            <a:pPr lvl="0">
              <a:spcBef>
                <a:spcPts val="0"/>
              </a:spcBef>
              <a:buNone/>
            </a:pPr>
            <a:endParaRPr sz="3000" i="1" u="sng" dirty="0">
              <a:solidFill>
                <a:srgbClr val="76A5A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rgbClr val="76A5AF"/>
                </a:solidFill>
              </a:rPr>
              <a:t>                </a:t>
            </a:r>
            <a:r>
              <a:rPr lang="en" sz="3000" dirty="0">
                <a:solidFill>
                  <a:srgbClr val="4A86E8"/>
                </a:solidFill>
              </a:rPr>
              <a:t> </a:t>
            </a:r>
            <a:r>
              <a:rPr lang="en" sz="3000" b="1" dirty="0"/>
              <a:t>Smart library Management system</a:t>
            </a:r>
          </a:p>
          <a:p>
            <a:pPr lvl="0" rtl="0">
              <a:spcBef>
                <a:spcPts val="0"/>
              </a:spcBef>
              <a:buNone/>
            </a:pPr>
            <a:endParaRPr sz="3000" b="1" u="sng" dirty="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0" y="84300"/>
            <a:ext cx="8118600" cy="45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000000"/>
                </a:solidFill>
              </a:rPr>
              <a:t>Architecture: Module-3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2" y="537300"/>
            <a:ext cx="25431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212" y="319162"/>
            <a:ext cx="16287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50" y="2600025"/>
            <a:ext cx="28765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937" y="2600012"/>
            <a:ext cx="17049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0025" y="2385700"/>
            <a:ext cx="17049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20450" y="421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RFID Tag for Insertion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0450" y="3107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Handheld Reader for verification &amp; Issuing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118600" y="-277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676928" y="3192125"/>
            <a:ext cx="3768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Anti-Theft Detection Door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5200" y="86450"/>
            <a:ext cx="8118600" cy="43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/>
              <a:t>Architecture: Module-3 Process Flow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5" y="434525"/>
            <a:ext cx="8745148" cy="47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7000" y="96350"/>
            <a:ext cx="8118600" cy="52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000000"/>
                </a:solidFill>
              </a:rPr>
              <a:t>Architecture: Overall Module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9" y="479275"/>
            <a:ext cx="8805374" cy="4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0" y="0"/>
            <a:ext cx="4986900" cy="51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Features supported IA-1: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20450" y="417400"/>
            <a:ext cx="8504400" cy="22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RFID tag reading by RFID scanner and storing of data in cloud.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0" y="0"/>
            <a:ext cx="9058200" cy="48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Features supported IA-2: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08400" y="995575"/>
            <a:ext cx="8504400" cy="22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Checking the details of book present in a Library using Android App( </a:t>
            </a:r>
            <a:r>
              <a:rPr lang="en" sz="1800" i="1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MIT App inventor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Scanning the Barcode of the Book.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Searching details using ISBN </a:t>
            </a:r>
            <a:r>
              <a:rPr lang="en" sz="1800" b="1" i="1"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en" sz="1350" b="1" i="1" u="sng">
                <a:highlight>
                  <a:srgbClr val="FFFFFF"/>
                </a:highlight>
                <a:hlinkClick r:id="rId3"/>
              </a:rPr>
              <a:t>International Standard Book Number</a:t>
            </a:r>
            <a:r>
              <a:rPr lang="en" sz="1800" b="1" i="1" u="sng"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endParaRPr sz="1800" u="sng">
              <a:solidFill>
                <a:srgbClr val="660099"/>
              </a:solidFill>
              <a:highlight>
                <a:srgbClr val="FFFFFF"/>
              </a:highlight>
              <a:latin typeface="Old Standard TT"/>
              <a:ea typeface="Old Standard TT"/>
              <a:cs typeface="Old Standard TT"/>
              <a:sym typeface="Old Standard TT"/>
              <a:hlinkClick r:id="rId3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Amazon API for the Information of books.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275" y="3402450"/>
            <a:ext cx="3970024" cy="1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 descr="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325"/>
            <a:ext cx="4160150" cy="49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13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49" y="261325"/>
            <a:ext cx="4571851" cy="499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0" y="0"/>
            <a:ext cx="9008100" cy="50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Android App attached with Amazon Web API and </a:t>
            </a:r>
            <a:r>
              <a:rPr lang="en" sz="1800" u="sng"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ISBN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 Searching future ).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W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27" y="0"/>
            <a:ext cx="35894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Screenshot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099" y="1250"/>
            <a:ext cx="5015900" cy="51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00" y="710700"/>
            <a:ext cx="2762799" cy="42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0" y="0"/>
            <a:ext cx="8973900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Get an </a:t>
            </a:r>
            <a:r>
              <a:rPr lang="en" sz="1800" b="1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OTP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or (</a:t>
            </a:r>
            <a:r>
              <a:rPr lang="en" sz="1800" b="1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SMS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on mobile by scanning </a:t>
            </a:r>
            <a:r>
              <a:rPr lang="en" sz="1800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QR-Code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by an App and get authorization to access system.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250" y="1642837"/>
            <a:ext cx="20574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0" y="0"/>
            <a:ext cx="8949900" cy="6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Facebook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api and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LinkedIn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Connection (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SDMCET Alumni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) by using Codenvy.</a:t>
            </a:r>
          </a:p>
        </p:txBody>
      </p:sp>
      <p:pic>
        <p:nvPicPr>
          <p:cNvPr id="181" name="Shape 181" descr="Screenshot (7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6824"/>
            <a:ext cx="9144000" cy="4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949" y="1421399"/>
            <a:ext cx="5177049" cy="3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275"/>
            <a:ext cx="3856074" cy="50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Index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Description.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Components.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Justification of components.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Architecture.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Features supported.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Applications of project.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Limitations of project.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Future Scope.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References.</a:t>
            </a:r>
          </a:p>
          <a:p>
            <a:pPr lvl="0">
              <a:spcBef>
                <a:spcPts val="0"/>
              </a:spcBef>
              <a:buNone/>
            </a:pP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" y="600449"/>
            <a:ext cx="9143999" cy="4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0" y="0"/>
            <a:ext cx="9086100" cy="49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SDMCET Alumni LinkedIn Connection.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 descr="Capture.PNG"/>
          <p:cNvPicPr preferRelativeResize="0"/>
          <p:nvPr/>
        </p:nvPicPr>
        <p:blipFill rotWithShape="1">
          <a:blip r:embed="rId3">
            <a:alphaModFix/>
          </a:blip>
          <a:srcRect t="14878" b="14871"/>
          <a:stretch/>
        </p:blipFill>
        <p:spPr>
          <a:xfrm>
            <a:off x="118800" y="735775"/>
            <a:ext cx="8883001" cy="44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0" y="107150"/>
            <a:ext cx="8883000" cy="91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RFID tag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reading by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RFID scanner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and storing of data in cloud and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analytics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0" y="0"/>
            <a:ext cx="9144000" cy="3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Controlling of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System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by using Online Application(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MQTT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 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5" y="559075"/>
            <a:ext cx="8675701" cy="4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0" y="0"/>
            <a:ext cx="90462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Automated library system and  antitheft work.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96350" y="-120450"/>
            <a:ext cx="3000000" cy="9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Applications:</a:t>
            </a:r>
            <a:r>
              <a:rPr lang="en" sz="3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0" y="0"/>
            <a:ext cx="90462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Internet connection required for fetching of information on Smart phones (Android).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System has certain range of coverage area.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96350" y="-120450"/>
            <a:ext cx="3000000" cy="9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Limitations:</a:t>
            </a:r>
            <a:r>
              <a:rPr lang="en" sz="3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0" y="0"/>
            <a:ext cx="90462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Initializing a camera in the Smart Library System.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Initializing biometric sensor in the Smart Library System.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96350" y="-120450"/>
            <a:ext cx="3000000" cy="9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Future Scope:</a:t>
            </a:r>
            <a:r>
              <a:rPr lang="en" sz="3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96350" y="-120450"/>
            <a:ext cx="3000000" cy="9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References: 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0" y="0"/>
            <a:ext cx="90582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204750" y="782325"/>
            <a:ext cx="8648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lang="en" b="1">
                <a:solidFill>
                  <a:schemeClr val="dk1"/>
                </a:solidFill>
              </a:rPr>
              <a:t>IEEE Paper</a:t>
            </a:r>
            <a:r>
              <a:rPr lang="en">
                <a:solidFill>
                  <a:schemeClr val="dk1"/>
                </a:solidFill>
              </a:rPr>
              <a:t> :- </a:t>
            </a:r>
            <a:r>
              <a:rPr lang="en" u="sng">
                <a:solidFill>
                  <a:schemeClr val="dk1"/>
                </a:solidFill>
                <a:highlight>
                  <a:srgbClr val="F5F5F5"/>
                </a:highlight>
                <a:hlinkClick r:id="rId3"/>
              </a:rPr>
              <a:t>http://www.ijareeie.com/upload/2015/april/17A_087_Annaraman.pdf</a:t>
            </a:r>
            <a:r>
              <a:rPr lang="en" b="1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                     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lang="en" b="1">
                <a:solidFill>
                  <a:schemeClr val="dk1"/>
                </a:solidFill>
              </a:rPr>
              <a:t>Other Sites Referred</a:t>
            </a:r>
            <a:r>
              <a:rPr lang="en">
                <a:solidFill>
                  <a:schemeClr val="dk1"/>
                </a:solidFill>
              </a:rPr>
              <a:t> :- https://www.rfid4u.com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Goals for next lab-IA session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>
              <a:spcBef>
                <a:spcPts val="0"/>
              </a:spcBef>
              <a:buNone/>
            </a:pPr>
            <a:r>
              <a:rPr lang="en"/>
              <a:t>Initializing data to each book token.</a:t>
            </a:r>
          </a:p>
          <a:p>
            <a:pPr marL="457200" lvl="0" indent="-228600">
              <a:spcBef>
                <a:spcPts val="0"/>
              </a:spcBef>
              <a:buNone/>
            </a:pPr>
            <a:r>
              <a:rPr lang="en"/>
              <a:t>Storing of data of token in main system database.</a:t>
            </a:r>
          </a:p>
          <a:p>
            <a:pPr marL="457200" lvl="0" indent="-228600">
              <a:spcBef>
                <a:spcPts val="0"/>
              </a:spcBef>
              <a:buNone/>
            </a:pPr>
            <a:r>
              <a:rPr lang="en"/>
              <a:t>Encrypting the data to user-id card.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/>
              <a:t>Description: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85779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world is drenched in the internet and now the Internet of Things is also gaining a lot of attention. But the application of the internet technology in library management is at its infancy. In Smart Library Management System everyone has a smartphone and is connected to the internet, the doctrine of building a connected library system where the user can utilize his mobile phone to connect to the library system and also find the position of the book through a local positioning system would prove to be very useful. The aim of the concept in this paper is to build a “Smart Library System” with facilities to issue, return and even locate the book using an authenticated smart phone.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/>
              <a:t>List of components with approx cost: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4" name="Shape 74"/>
          <p:cNvGraphicFramePr/>
          <p:nvPr/>
        </p:nvGraphicFramePr>
        <p:xfrm>
          <a:off x="401425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{89E746DB-9E41-4423-8D72-A0AA5A6ADBF8}</a:tableStyleId>
              </a:tblPr>
              <a:tblGrid>
                <a:gridCol w="1038850"/>
                <a:gridCol w="3002450"/>
                <a:gridCol w="2020650"/>
                <a:gridCol w="2020650"/>
              </a:tblGrid>
              <a:tr h="6135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SI No.</a:t>
                      </a:r>
                    </a:p>
                  </a:txBody>
                  <a:tcPr marL="91425" marR="91425" marT="91425" marB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</a:t>
                      </a:r>
                      <a:r>
                        <a:rPr lang="en" b="1"/>
                        <a:t>Components</a:t>
                      </a:r>
                    </a:p>
                  </a:txBody>
                  <a:tcPr marL="91425" marR="91425" marT="91425" marB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</a:t>
                      </a:r>
                      <a:r>
                        <a:rPr lang="en" b="1"/>
                        <a:t>Quantity</a:t>
                      </a:r>
                    </a:p>
                  </a:txBody>
                  <a:tcPr marL="91425" marR="91425" marT="91425" marB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</a:t>
                      </a:r>
                      <a:r>
                        <a:rPr lang="en" b="1"/>
                        <a:t> Cost (INR)</a:t>
                      </a:r>
                    </a:p>
                  </a:txBody>
                  <a:tcPr marL="91425" marR="91425" marT="91425" marB="91425">
                    <a:solidFill>
                      <a:srgbClr val="76A5AF"/>
                    </a:solidFill>
                  </a:tcPr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1.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RFID Scanner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275</a:t>
                      </a:r>
                    </a:p>
                  </a:txBody>
                  <a:tcPr marL="91425" marR="91425" marT="91425" marB="91425"/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2.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LCD Display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110</a:t>
                      </a:r>
                    </a:p>
                  </a:txBody>
                  <a:tcPr marL="91425" marR="91425" marT="91425" marB="91425"/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3.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RFID Cards (TOKEN)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200</a:t>
                      </a:r>
                    </a:p>
                  </a:txBody>
                  <a:tcPr marL="91425" marR="91425" marT="91425" marB="91425"/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4.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Arduino Board Uno       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450</a:t>
                      </a:r>
                    </a:p>
                  </a:txBody>
                  <a:tcPr marL="91425" marR="91425" marT="91425" marB="91425"/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5.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ESP8266 WIFI Module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230</a:t>
                      </a:r>
                    </a:p>
                  </a:txBody>
                  <a:tcPr marL="91425" marR="91425" marT="91425" marB="91425"/>
                </a:tc>
              </a:tr>
              <a:tr h="455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6.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LED Bulbs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40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4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/>
              <a:t>Justification of components:</a:t>
            </a:r>
          </a:p>
        </p:txBody>
      </p:sp>
      <p:graphicFrame>
        <p:nvGraphicFramePr>
          <p:cNvPr id="80" name="Shape 80"/>
          <p:cNvGraphicFramePr/>
          <p:nvPr/>
        </p:nvGraphicFramePr>
        <p:xfrm>
          <a:off x="207525" y="602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{89E746DB-9E41-4423-8D72-A0AA5A6ADBF8}</a:tableStyleId>
              </a:tblPr>
              <a:tblGrid>
                <a:gridCol w="2909650"/>
                <a:gridCol w="2909650"/>
                <a:gridCol w="2909650"/>
              </a:tblGrid>
              <a:tr h="5606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 Components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Similar Components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                Justification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A5AF"/>
                    </a:solidFill>
                  </a:tcPr>
                </a:tc>
              </a:tr>
              <a:tr h="7558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RFID Scanner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Barcode Reader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Barcode Scanner is costly compare to RFID and cover the area which is under its range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0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LCD Display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CRT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CRTs are bigger and bulkier than an LCD, they consume more power and are prone to </a:t>
                      </a:r>
                      <a:r>
                        <a:rPr lang="en">
                          <a:highlight>
                            <a:srgbClr val="FFFFFF"/>
                          </a:highlight>
                          <a:hlinkClick r:id="rId3"/>
                        </a:rPr>
                        <a:t>screen flicker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4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RFID Cards (TOKEN)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Barcode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Don’t store Data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Arduino Board Uno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Microcontroller-IC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Bigger and bulky, not support so much function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ESP8266 WIFI Module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Microchip </a:t>
                      </a:r>
                      <a:r>
                        <a:rPr lang="en" sz="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MRF24WB0MA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Simple to configure and use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6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LED Bulbs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Simple bulbs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Connection issue and glowing sense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65600" cy="62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rgbClr val="000000"/>
                </a:solidFill>
              </a:rPr>
              <a:t>Architecture: Module-1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795037"/>
            <a:ext cx="32004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712" y="2968162"/>
            <a:ext cx="37623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400" y="380712"/>
            <a:ext cx="22098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80700" y="2120050"/>
            <a:ext cx="30000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RFID Tag for Insertion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492625" y="1722500"/>
            <a:ext cx="3000000" cy="20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280900" y="2553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Handheld Reader for verification &amp; Issuing Purpose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54950" y="-72275"/>
            <a:ext cx="8118600" cy="60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000000"/>
                </a:solidFill>
              </a:rPr>
              <a:t>Architecture: Module-1 Process Flow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99" y="533350"/>
            <a:ext cx="8781300" cy="46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505475" y="1987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 b="1">
                <a:solidFill>
                  <a:srgbClr val="558ED5"/>
                </a:solidFill>
              </a:rPr>
              <a:t>SMART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 b="1">
                <a:solidFill>
                  <a:srgbClr val="558ED5"/>
                </a:solidFill>
              </a:rPr>
              <a:t>LBMS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9100" y="73950"/>
            <a:ext cx="8118600" cy="50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000000"/>
                </a:solidFill>
              </a:rPr>
              <a:t>Architecture: Module-2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50" y="693725"/>
            <a:ext cx="3067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150" y="-81987"/>
            <a:ext cx="17526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37" y="2561900"/>
            <a:ext cx="36099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813225" y="693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RFID</a:t>
            </a:r>
            <a:r>
              <a:rPr lang="en" sz="1200"/>
              <a:t> </a:t>
            </a:r>
            <a:r>
              <a:rPr lang="en"/>
              <a:t>Tag for Insertion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553325" y="-75806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Database Server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50250" y="3971475"/>
            <a:ext cx="3000000" cy="164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Handheld Reader for verification &amp; Issuing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3475" y="1565850"/>
            <a:ext cx="5060523" cy="35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52800" y="150625"/>
            <a:ext cx="8118600" cy="35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000000"/>
                </a:solidFill>
              </a:rPr>
              <a:t>Architecture: Module-2 Process Flow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50" y="507025"/>
            <a:ext cx="8555250" cy="47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On-screen Show (16:9)</PresentationFormat>
  <Paragraphs>146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Old Standard TT</vt:lpstr>
      <vt:lpstr>Comic Sans MS</vt:lpstr>
      <vt:lpstr>Arial</vt:lpstr>
      <vt:lpstr>Calibri</vt:lpstr>
      <vt:lpstr>Alegreya</vt:lpstr>
      <vt:lpstr>simple-light-2</vt:lpstr>
      <vt:lpstr>Submitted by: 1.Shivakant Dubey(2sd13cs107)                      2.Sanu Prince(2sd13cs102)</vt:lpstr>
      <vt:lpstr>Index</vt:lpstr>
      <vt:lpstr>Description:</vt:lpstr>
      <vt:lpstr>List of components with approx cost:  </vt:lpstr>
      <vt:lpstr>Justification of components:</vt:lpstr>
      <vt:lpstr>Architecture: Module-1</vt:lpstr>
      <vt:lpstr>Architecture: Module-1 Process Flow</vt:lpstr>
      <vt:lpstr>Architecture: Module-2</vt:lpstr>
      <vt:lpstr>Architecture: Module-2 Process Flow</vt:lpstr>
      <vt:lpstr>Architecture: Module-3</vt:lpstr>
      <vt:lpstr>Architecture: Module-3 Process Flow</vt:lpstr>
      <vt:lpstr>Architecture: Overall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for next lab-IA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by: 1.Shivakant Dubey(2sd13cs107)                      2.Sanu Prince(2sd13cs102)</dc:title>
  <cp:lastModifiedBy>Shivakant Dubey</cp:lastModifiedBy>
  <cp:revision>1</cp:revision>
  <dcterms:modified xsi:type="dcterms:W3CDTF">2016-11-11T09:12:12Z</dcterms:modified>
</cp:coreProperties>
</file>